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3B4AB-FEFF-432D-B53A-8EE4DB95AF38}" type="datetimeFigureOut">
              <a:rPr lang="es-CL" smtClean="0"/>
              <a:t>28-11-2019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E7894-AACC-46DA-AA0F-7B578FD354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837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3B4AB-FEFF-432D-B53A-8EE4DB95AF38}" type="datetimeFigureOut">
              <a:rPr lang="es-CL" smtClean="0"/>
              <a:t>28-11-2019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E7894-AACC-46DA-AA0F-7B578FD354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3311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3B4AB-FEFF-432D-B53A-8EE4DB95AF38}" type="datetimeFigureOut">
              <a:rPr lang="es-CL" smtClean="0"/>
              <a:t>28-11-2019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E7894-AACC-46DA-AA0F-7B578FD354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9947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3B4AB-FEFF-432D-B53A-8EE4DB95AF38}" type="datetimeFigureOut">
              <a:rPr lang="es-CL" smtClean="0"/>
              <a:t>28-11-2019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E7894-AACC-46DA-AA0F-7B578FD354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092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3B4AB-FEFF-432D-B53A-8EE4DB95AF38}" type="datetimeFigureOut">
              <a:rPr lang="es-CL" smtClean="0"/>
              <a:t>28-11-2019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E7894-AACC-46DA-AA0F-7B578FD354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222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3B4AB-FEFF-432D-B53A-8EE4DB95AF38}" type="datetimeFigureOut">
              <a:rPr lang="es-CL" smtClean="0"/>
              <a:t>28-11-2019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E7894-AACC-46DA-AA0F-7B578FD354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377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3B4AB-FEFF-432D-B53A-8EE4DB95AF38}" type="datetimeFigureOut">
              <a:rPr lang="es-CL" smtClean="0"/>
              <a:t>28-11-2019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E7894-AACC-46DA-AA0F-7B578FD354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325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3B4AB-FEFF-432D-B53A-8EE4DB95AF38}" type="datetimeFigureOut">
              <a:rPr lang="es-CL" smtClean="0"/>
              <a:t>28-11-2019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E7894-AACC-46DA-AA0F-7B578FD354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0696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3B4AB-FEFF-432D-B53A-8EE4DB95AF38}" type="datetimeFigureOut">
              <a:rPr lang="es-CL" smtClean="0"/>
              <a:t>28-11-2019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E7894-AACC-46DA-AA0F-7B578FD354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2769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3B4AB-FEFF-432D-B53A-8EE4DB95AF38}" type="datetimeFigureOut">
              <a:rPr lang="es-CL" smtClean="0"/>
              <a:t>28-11-2019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E7894-AACC-46DA-AA0F-7B578FD354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6606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3B4AB-FEFF-432D-B53A-8EE4DB95AF38}" type="datetimeFigureOut">
              <a:rPr lang="es-CL" smtClean="0"/>
              <a:t>28-11-2019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E7894-AACC-46DA-AA0F-7B578FD354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6875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3B4AB-FEFF-432D-B53A-8EE4DB95AF38}" type="datetimeFigureOut">
              <a:rPr lang="es-CL" smtClean="0"/>
              <a:t>28-11-2019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E7894-AACC-46DA-AA0F-7B578FD354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2052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BB7A02-31A8-4241-A300-A8F24DF590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4EAC6AE-EEBB-45E9-8A9E-64C4A2F435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9839F27-E621-4ACB-ABB2-8DE2EA337C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876"/>
            <a:ext cx="9267093" cy="2347733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EC94F321-55E5-46C3-9270-74CE86A67F67}"/>
              </a:ext>
            </a:extLst>
          </p:cNvPr>
          <p:cNvSpPr txBox="1"/>
          <p:nvPr/>
        </p:nvSpPr>
        <p:spPr>
          <a:xfrm>
            <a:off x="1415561" y="92443"/>
            <a:ext cx="4026877" cy="83099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s-CL" sz="4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Bauhaus 93" panose="04030905020B02020C02" pitchFamily="82" charset="0"/>
              </a:rPr>
              <a:t>Modelo</a:t>
            </a:r>
            <a:r>
              <a:rPr lang="es-CL" sz="4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Bauhaus 93" panose="04030905020B02020C02" pitchFamily="82" charset="0"/>
              </a:rPr>
              <a:t> </a:t>
            </a:r>
            <a:r>
              <a:rPr lang="es-CL" sz="4800" b="1" dirty="0">
                <a:ln w="12700" cmpd="sng">
                  <a:solidFill>
                    <a:schemeClr val="accent4"/>
                  </a:solidFill>
                  <a:prstDash val="solid"/>
                </a:ln>
                <a:latin typeface="Bauhaus 93" panose="04030905020B02020C02" pitchFamily="82" charset="0"/>
              </a:rPr>
              <a:t>RAULI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20C968F-EC13-49A6-8FFF-160BA284AEB9}"/>
              </a:ext>
            </a:extLst>
          </p:cNvPr>
          <p:cNvSpPr txBox="1"/>
          <p:nvPr/>
        </p:nvSpPr>
        <p:spPr>
          <a:xfrm>
            <a:off x="0" y="1063364"/>
            <a:ext cx="5640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ETAPA 1: Contenido kit básico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4FA2F57-ECF9-4489-878E-54885D69F935}"/>
              </a:ext>
            </a:extLst>
          </p:cNvPr>
          <p:cNvSpPr txBox="1"/>
          <p:nvPr/>
        </p:nvSpPr>
        <p:spPr>
          <a:xfrm>
            <a:off x="0" y="1455702"/>
            <a:ext cx="9267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accent4"/>
                </a:solidFill>
              </a:rPr>
              <a:t>11 paneles exteriores forrados con medialunas de 5 pulgadas, aislante (fierro).tabiquería 1,5x3”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9E8C863-FA79-473C-91A3-A47AC0CDFDF4}"/>
              </a:ext>
            </a:extLst>
          </p:cNvPr>
          <p:cNvSpPr txBox="1"/>
          <p:nvPr/>
        </p:nvSpPr>
        <p:spPr>
          <a:xfrm>
            <a:off x="0" y="1810434"/>
            <a:ext cx="92670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accent4"/>
                </a:solidFill>
              </a:rPr>
              <a:t>7 paneles interiores forrados por una cara con tabla cepillada, tabiquería 1,5x3” (se envía vulcanita para posterior forrado.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E3A20F0-8FCD-4299-80E9-A08B6A275BA3}"/>
              </a:ext>
            </a:extLst>
          </p:cNvPr>
          <p:cNvSpPr txBox="1"/>
          <p:nvPr/>
        </p:nvSpPr>
        <p:spPr>
          <a:xfrm>
            <a:off x="-2" y="2435545"/>
            <a:ext cx="8546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accent4"/>
                </a:solidFill>
              </a:rPr>
              <a:t>10 pares de cerchas tradicionales 1,50x4,50mt.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A616C3C-A712-4E8A-BACC-B63583BDD2D7}"/>
              </a:ext>
            </a:extLst>
          </p:cNvPr>
          <p:cNvSpPr txBox="1"/>
          <p:nvPr/>
        </p:nvSpPr>
        <p:spPr>
          <a:xfrm>
            <a:off x="0" y="2759328"/>
            <a:ext cx="7891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accent4"/>
                </a:solidFill>
              </a:rPr>
              <a:t>1 viga 2x6x6mt pino.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C1B89A4-4958-47EE-A29E-91FA44311AED}"/>
              </a:ext>
            </a:extLst>
          </p:cNvPr>
          <p:cNvSpPr txBox="1"/>
          <p:nvPr/>
        </p:nvSpPr>
        <p:spPr>
          <a:xfrm>
            <a:off x="0" y="3128660"/>
            <a:ext cx="737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accent4"/>
                </a:solidFill>
              </a:rPr>
              <a:t>12 metros de caballete galvanizado.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A3D0BB1-C35C-45F5-A156-2302794BC4DB}"/>
              </a:ext>
            </a:extLst>
          </p:cNvPr>
          <p:cNvSpPr txBox="1"/>
          <p:nvPr/>
        </p:nvSpPr>
        <p:spPr>
          <a:xfrm>
            <a:off x="0" y="3497992"/>
            <a:ext cx="8247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accent4"/>
                </a:solidFill>
              </a:rPr>
              <a:t>28 planchas de zinc 3,66mt.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6AE83FA-717E-434E-9880-184200AAECAD}"/>
              </a:ext>
            </a:extLst>
          </p:cNvPr>
          <p:cNvSpPr txBox="1"/>
          <p:nvPr/>
        </p:nvSpPr>
        <p:spPr>
          <a:xfrm>
            <a:off x="0" y="3816133"/>
            <a:ext cx="8669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accent4"/>
                </a:solidFill>
              </a:rPr>
              <a:t>68 mediaslunas tapa froton.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5EBFAEC-A9B4-47CD-9B44-B14ED05500E5}"/>
              </a:ext>
            </a:extLst>
          </p:cNvPr>
          <p:cNvSpPr txBox="1"/>
          <p:nvPr/>
        </p:nvSpPr>
        <p:spPr>
          <a:xfrm>
            <a:off x="-2" y="4139916"/>
            <a:ext cx="8031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accent4"/>
                </a:solidFill>
              </a:rPr>
              <a:t>54 costaneras (tablas de tapa 2,40mt)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59B09E32-5DD8-45F6-BAE3-72C6DD4DC80C}"/>
              </a:ext>
            </a:extLst>
          </p:cNvPr>
          <p:cNvSpPr txBox="1"/>
          <p:nvPr/>
        </p:nvSpPr>
        <p:spPr>
          <a:xfrm>
            <a:off x="0" y="4463754"/>
            <a:ext cx="7389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accent4"/>
                </a:solidFill>
              </a:rPr>
              <a:t>20 cruz de san Andrés (tabla de tapa 2,40mt)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DCD258D-21AC-40EA-A634-DC726E809DFC}"/>
              </a:ext>
            </a:extLst>
          </p:cNvPr>
          <p:cNvSpPr txBox="1"/>
          <p:nvPr/>
        </p:nvSpPr>
        <p:spPr>
          <a:xfrm>
            <a:off x="-2" y="4781840"/>
            <a:ext cx="7517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accent4"/>
                </a:solidFill>
              </a:rPr>
              <a:t>12 palos 2x3” (balcón)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A2F217D-3DF5-4298-B9AD-A0DB0014BAE7}"/>
              </a:ext>
            </a:extLst>
          </p:cNvPr>
          <p:cNvSpPr txBox="1"/>
          <p:nvPr/>
        </p:nvSpPr>
        <p:spPr>
          <a:xfrm>
            <a:off x="-3" y="5105678"/>
            <a:ext cx="8031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accent4"/>
                </a:solidFill>
              </a:rPr>
              <a:t>4 pilares 5x5.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E35AED91-B653-47C5-BC3B-EC308068C85D}"/>
              </a:ext>
            </a:extLst>
          </p:cNvPr>
          <p:cNvSpPr txBox="1"/>
          <p:nvPr/>
        </p:nvSpPr>
        <p:spPr>
          <a:xfrm>
            <a:off x="-4" y="5254305"/>
            <a:ext cx="9049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>
                <a:solidFill>
                  <a:srgbClr val="C00000"/>
                </a:solidFill>
              </a:rPr>
              <a:t>VALOR KIT BASICO :      </a:t>
            </a:r>
            <a:r>
              <a:rPr lang="es-CL" sz="3200" b="1" u="sng" dirty="0">
                <a:solidFill>
                  <a:srgbClr val="FFFF00"/>
                </a:solidFill>
              </a:rPr>
              <a:t>$ 1.990.000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8C8E304A-E108-4D24-911E-32FE96B534FB}"/>
              </a:ext>
            </a:extLst>
          </p:cNvPr>
          <p:cNvSpPr txBox="1"/>
          <p:nvPr/>
        </p:nvSpPr>
        <p:spPr>
          <a:xfrm>
            <a:off x="-4" y="6234148"/>
            <a:ext cx="7785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ETAPA 2: Elige como revestir tu casa</a:t>
            </a:r>
          </a:p>
        </p:txBody>
      </p:sp>
      <p:sp>
        <p:nvSpPr>
          <p:cNvPr id="24" name="Diagrama de flujo: proceso 23">
            <a:extLst>
              <a:ext uri="{FF2B5EF4-FFF2-40B4-BE49-F238E27FC236}">
                <a16:creationId xmlns:a16="http://schemas.microsoft.com/office/drawing/2014/main" id="{A3D4DD18-AE03-434C-A36A-12255053D02E}"/>
              </a:ext>
            </a:extLst>
          </p:cNvPr>
          <p:cNvSpPr/>
          <p:nvPr/>
        </p:nvSpPr>
        <p:spPr>
          <a:xfrm>
            <a:off x="263771" y="5978921"/>
            <a:ext cx="8616460" cy="1053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B42CAF99-BBB5-4FD1-9F07-30077AAE1CB3}"/>
              </a:ext>
            </a:extLst>
          </p:cNvPr>
          <p:cNvSpPr txBox="1"/>
          <p:nvPr/>
        </p:nvSpPr>
        <p:spPr>
          <a:xfrm>
            <a:off x="-4" y="6632582"/>
            <a:ext cx="9267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>
                <a:solidFill>
                  <a:srgbClr val="92D050"/>
                </a:solidFill>
                <a:highlight>
                  <a:srgbClr val="000000"/>
                </a:highlight>
              </a:rPr>
              <a:t>VOLCANITA                                                  MADERA                                             TERCIADO RANURADO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BF1171D7-3D73-4085-B060-F2F9F17CC0F6}"/>
              </a:ext>
            </a:extLst>
          </p:cNvPr>
          <p:cNvSpPr txBox="1"/>
          <p:nvPr/>
        </p:nvSpPr>
        <p:spPr>
          <a:xfrm>
            <a:off x="0" y="7004443"/>
            <a:ext cx="265527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>
                <a:solidFill>
                  <a:schemeClr val="accent4"/>
                </a:solidFill>
              </a:rPr>
              <a:t>82 PLANCHAS DE VOLCANITA</a:t>
            </a:r>
          </a:p>
          <a:p>
            <a:r>
              <a:rPr lang="es-CL" sz="1600" dirty="0">
                <a:solidFill>
                  <a:schemeClr val="accent4"/>
                </a:solidFill>
              </a:rPr>
              <a:t>DE 10MM,PARA FORRADO</a:t>
            </a:r>
          </a:p>
          <a:p>
            <a:r>
              <a:rPr lang="es-CL" sz="1600" dirty="0">
                <a:solidFill>
                  <a:schemeClr val="accent4"/>
                </a:solidFill>
              </a:rPr>
              <a:t>COMPLETO DE CIELOY MUROS</a:t>
            </a:r>
          </a:p>
          <a:p>
            <a:endParaRPr lang="es-CL" sz="1600" dirty="0">
              <a:solidFill>
                <a:schemeClr val="accent4"/>
              </a:solidFill>
            </a:endParaRPr>
          </a:p>
          <a:p>
            <a:r>
              <a:rPr lang="es-CL" sz="1600" dirty="0">
                <a:solidFill>
                  <a:schemeClr val="accent4"/>
                </a:solidFill>
              </a:rPr>
              <a:t>19 PLANCHAS DE INTERNI 4MM</a:t>
            </a:r>
          </a:p>
          <a:p>
            <a:r>
              <a:rPr lang="es-CL" sz="1600" dirty="0">
                <a:solidFill>
                  <a:schemeClr val="accent4"/>
                </a:solidFill>
              </a:rPr>
              <a:t>PARA FORRADO DE BAÑO Y COCINA.</a:t>
            </a:r>
          </a:p>
          <a:p>
            <a:endParaRPr lang="es-CL" sz="1600" dirty="0">
              <a:solidFill>
                <a:schemeClr val="accent4"/>
              </a:solidFill>
            </a:endParaRPr>
          </a:p>
          <a:p>
            <a:r>
              <a:rPr lang="es-CL" sz="1600" dirty="0">
                <a:solidFill>
                  <a:schemeClr val="accent4"/>
                </a:solidFill>
              </a:rPr>
              <a:t>          </a:t>
            </a:r>
          </a:p>
          <a:p>
            <a:endParaRPr lang="es-CL" sz="1600" dirty="0">
              <a:solidFill>
                <a:schemeClr val="accent4"/>
              </a:solidFill>
            </a:endParaRPr>
          </a:p>
          <a:p>
            <a:endParaRPr lang="es-CL" sz="1600" dirty="0">
              <a:solidFill>
                <a:schemeClr val="accent4"/>
              </a:solidFill>
            </a:endParaRPr>
          </a:p>
          <a:p>
            <a:endParaRPr lang="es-CL" sz="1600" dirty="0">
              <a:solidFill>
                <a:schemeClr val="accent4"/>
              </a:solidFill>
            </a:endParaRPr>
          </a:p>
          <a:p>
            <a:r>
              <a:rPr lang="es-CL" sz="1600" u="sng" dirty="0">
                <a:solidFill>
                  <a:schemeClr val="accent4"/>
                </a:solidFill>
              </a:rPr>
              <a:t>       </a:t>
            </a:r>
            <a:r>
              <a:rPr lang="es-CL" sz="2400" b="1" u="sng" dirty="0">
                <a:solidFill>
                  <a:srgbClr val="FFFF00"/>
                </a:solidFill>
              </a:rPr>
              <a:t>$</a:t>
            </a:r>
            <a:r>
              <a:rPr lang="es-CL" sz="1600" u="sng" dirty="0">
                <a:solidFill>
                  <a:schemeClr val="accent4"/>
                </a:solidFill>
              </a:rPr>
              <a:t> </a:t>
            </a:r>
            <a:r>
              <a:rPr lang="es-CL" sz="2800" b="1" u="sng" dirty="0">
                <a:solidFill>
                  <a:srgbClr val="FFFF00"/>
                </a:solidFill>
              </a:rPr>
              <a:t>6850.000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EF84FCE7-9F10-46DA-B23F-9B19AC1F82EE}"/>
              </a:ext>
            </a:extLst>
          </p:cNvPr>
          <p:cNvSpPr txBox="1"/>
          <p:nvPr/>
        </p:nvSpPr>
        <p:spPr>
          <a:xfrm>
            <a:off x="2984987" y="6980694"/>
            <a:ext cx="291465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accent4"/>
                </a:solidFill>
              </a:rPr>
              <a:t>PANELES INTERIORES REVESTIDOS POR UNA CARA CON FORRO 3/4X4”.</a:t>
            </a:r>
          </a:p>
          <a:p>
            <a:endParaRPr lang="es-CL" dirty="0">
              <a:solidFill>
                <a:schemeClr val="accent4"/>
              </a:solidFill>
            </a:endParaRPr>
          </a:p>
          <a:p>
            <a:r>
              <a:rPr lang="es-CL" dirty="0">
                <a:solidFill>
                  <a:schemeClr val="accent4"/>
                </a:solidFill>
              </a:rPr>
              <a:t>980 FORROS 3/4X4”PARA FORRAR CIELO Y PANELES FALTANTES.</a:t>
            </a:r>
          </a:p>
          <a:p>
            <a:endParaRPr lang="es-CL" dirty="0">
              <a:solidFill>
                <a:schemeClr val="accent4"/>
              </a:solidFill>
            </a:endParaRPr>
          </a:p>
          <a:p>
            <a:r>
              <a:rPr lang="es-CL" dirty="0">
                <a:solidFill>
                  <a:schemeClr val="accent4"/>
                </a:solidFill>
              </a:rPr>
              <a:t>19 PLANCHAS DE INTERNIT 4MM PARA FORRADO DE COCINA Y BAÑO.</a:t>
            </a:r>
          </a:p>
          <a:p>
            <a:endParaRPr lang="es-CL" sz="2400" b="1" dirty="0">
              <a:solidFill>
                <a:srgbClr val="FFFF00"/>
              </a:solidFill>
            </a:endParaRPr>
          </a:p>
          <a:p>
            <a:r>
              <a:rPr lang="es-CL" sz="2400" b="1" dirty="0">
                <a:solidFill>
                  <a:srgbClr val="FFFF00"/>
                </a:solidFill>
              </a:rPr>
              <a:t>      </a:t>
            </a:r>
            <a:endParaRPr lang="es-CL" sz="2800" b="1" dirty="0">
              <a:solidFill>
                <a:srgbClr val="FFFF00"/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767DE14-6A85-44BA-BDC2-931E48F02AB5}"/>
              </a:ext>
            </a:extLst>
          </p:cNvPr>
          <p:cNvSpPr txBox="1"/>
          <p:nvPr/>
        </p:nvSpPr>
        <p:spPr>
          <a:xfrm>
            <a:off x="6451348" y="6995389"/>
            <a:ext cx="29146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accent4"/>
                </a:solidFill>
              </a:rPr>
              <a:t>82 PLANCHAS DE TERCIADO RANURADO DE 9MM, PARA FORRADO COMPLETO DE CIELO Y MUROS.</a:t>
            </a:r>
          </a:p>
          <a:p>
            <a:endParaRPr lang="es-CL" dirty="0">
              <a:solidFill>
                <a:schemeClr val="accent4"/>
              </a:solidFill>
            </a:endParaRPr>
          </a:p>
          <a:p>
            <a:r>
              <a:rPr lang="es-CL" dirty="0">
                <a:solidFill>
                  <a:schemeClr val="accent4"/>
                </a:solidFill>
              </a:rPr>
              <a:t>19 PLANCHAS DE INTERNIT 4MM PARA FORRADO DE BAÑO Y COCINA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7FA3A9E6-82F8-4D39-8391-FE3014679FAC}"/>
              </a:ext>
            </a:extLst>
          </p:cNvPr>
          <p:cNvSpPr txBox="1"/>
          <p:nvPr/>
        </p:nvSpPr>
        <p:spPr>
          <a:xfrm>
            <a:off x="3430085" y="10407352"/>
            <a:ext cx="27992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>
                <a:solidFill>
                  <a:srgbClr val="FFFF00"/>
                </a:solidFill>
              </a:rPr>
              <a:t>$ </a:t>
            </a:r>
            <a:r>
              <a:rPr lang="es-CL" sz="2800" b="1" u="sng" dirty="0">
                <a:solidFill>
                  <a:srgbClr val="FFFF00"/>
                </a:solidFill>
              </a:rPr>
              <a:t>1.470.000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0499DFED-2CDD-49EA-AE47-4B5C340E6520}"/>
              </a:ext>
            </a:extLst>
          </p:cNvPr>
          <p:cNvSpPr txBox="1"/>
          <p:nvPr/>
        </p:nvSpPr>
        <p:spPr>
          <a:xfrm>
            <a:off x="6858000" y="10383755"/>
            <a:ext cx="3238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u="sng" dirty="0">
                <a:solidFill>
                  <a:srgbClr val="FFFF00"/>
                </a:solidFill>
              </a:rPr>
              <a:t>$ 1.770.000</a:t>
            </a:r>
          </a:p>
        </p:txBody>
      </p:sp>
      <p:sp>
        <p:nvSpPr>
          <p:cNvPr id="31" name="Diagrama de flujo: proceso 30">
            <a:extLst>
              <a:ext uri="{FF2B5EF4-FFF2-40B4-BE49-F238E27FC236}">
                <a16:creationId xmlns:a16="http://schemas.microsoft.com/office/drawing/2014/main" id="{49E7CBCC-DE82-4AFD-AB2F-7F7A9594896C}"/>
              </a:ext>
            </a:extLst>
          </p:cNvPr>
          <p:cNvSpPr/>
          <p:nvPr/>
        </p:nvSpPr>
        <p:spPr>
          <a:xfrm>
            <a:off x="325312" y="10923950"/>
            <a:ext cx="8616459" cy="8548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4" name="Diagrama de flujo: proceso 33">
            <a:extLst>
              <a:ext uri="{FF2B5EF4-FFF2-40B4-BE49-F238E27FC236}">
                <a16:creationId xmlns:a16="http://schemas.microsoft.com/office/drawing/2014/main" id="{87816C55-7405-4D02-A02A-5CA16B67C7F9}"/>
              </a:ext>
            </a:extLst>
          </p:cNvPr>
          <p:cNvSpPr/>
          <p:nvPr/>
        </p:nvSpPr>
        <p:spPr>
          <a:xfrm>
            <a:off x="2672809" y="7104233"/>
            <a:ext cx="45719" cy="351361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35" name="Imagen 34">
            <a:extLst>
              <a:ext uri="{FF2B5EF4-FFF2-40B4-BE49-F238E27FC236}">
                <a16:creationId xmlns:a16="http://schemas.microsoft.com/office/drawing/2014/main" id="{92217BE2-7A60-4701-AD78-6198F93E02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157471" y="7091117"/>
            <a:ext cx="45719" cy="3578662"/>
          </a:xfrm>
          <a:prstGeom prst="rect">
            <a:avLst/>
          </a:prstGeom>
        </p:spPr>
      </p:pic>
      <p:sp>
        <p:nvSpPr>
          <p:cNvPr id="36" name="CuadroTexto 35">
            <a:extLst>
              <a:ext uri="{FF2B5EF4-FFF2-40B4-BE49-F238E27FC236}">
                <a16:creationId xmlns:a16="http://schemas.microsoft.com/office/drawing/2014/main" id="{469CE493-6744-43EC-AF7B-BDDD74B158FB}"/>
              </a:ext>
            </a:extLst>
          </p:cNvPr>
          <p:cNvSpPr txBox="1"/>
          <p:nvPr/>
        </p:nvSpPr>
        <p:spPr>
          <a:xfrm>
            <a:off x="-4" y="11203368"/>
            <a:ext cx="7983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ETAPA 3: Agrega adicionales y terminaciones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6235EABD-37EC-475C-BD80-312286402ACD}"/>
              </a:ext>
            </a:extLst>
          </p:cNvPr>
          <p:cNvSpPr txBox="1"/>
          <p:nvPr/>
        </p:nvSpPr>
        <p:spPr>
          <a:xfrm>
            <a:off x="123092" y="11920548"/>
            <a:ext cx="9143996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26 planchas de terciado estructural 18mm 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$520.000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1puerta principal pino Oregón                       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$88.000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30 polines impregnados para pilotes           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$120.000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140 envigado de piso 2x4x2,40mts                                                                                        </a:t>
            </a:r>
            <a:r>
              <a:rPr lang="es-CL" dirty="0">
                <a:solidFill>
                  <a:srgbClr val="FFFF00"/>
                </a:solidFill>
              </a:rPr>
              <a:t>$280.000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19 tapakan 1x6x2,40mts                                 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$34.600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74 forro 3/4x4” (tapa canto)                          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$74.000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4 ventanas (1,5x1,5mt) Oregón o aluminio 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$380.000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2 ventanas (1x1mt) Oregón o aluminio 1    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$140.000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Ventana (1x0,50mt) Oregón o aluminio 1   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$45.000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ventana (0,50x1mt) Oregón o aluminio 5    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$45.000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Puertas interior 0,70mts                                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$80.000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6 juegos de bisagras para puertas                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$15.000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1 marco de puerta principal pino orejón     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$22.000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5 marcos de puertas                                       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$60.000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75 sobre marcos de puertas y ventanas      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$150.000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22 uniones (esquinas y juntas de paneles) 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$44.000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34 guardapolvos                                             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$68.000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42 ¼ rodón 3mts                                             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$63.000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41 cajas de tejas asfálticas + 18 planchas de osb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$990.000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3 rollos de papel fieltro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16 vigas a la vista 2x6x6mts pino Oregón  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$395.000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20 medialunas 3,20mt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10 tabiques 1 1/2x3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Impregnados paneles interiores                  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$190.000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Refuerzo tabiquería a 2x3”</a:t>
            </a:r>
            <a:r>
              <a:rPr lang="es-CL" dirty="0"/>
              <a:t>                           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$160.000</a:t>
            </a:r>
          </a:p>
        </p:txBody>
      </p:sp>
      <p:sp>
        <p:nvSpPr>
          <p:cNvPr id="39" name="Diagrama de flujo: proceso 38">
            <a:extLst>
              <a:ext uri="{FF2B5EF4-FFF2-40B4-BE49-F238E27FC236}">
                <a16:creationId xmlns:a16="http://schemas.microsoft.com/office/drawing/2014/main" id="{25CA437F-AE97-4D56-82BF-EC9838B1D041}"/>
              </a:ext>
            </a:extLst>
          </p:cNvPr>
          <p:cNvSpPr/>
          <p:nvPr/>
        </p:nvSpPr>
        <p:spPr>
          <a:xfrm>
            <a:off x="325312" y="19232438"/>
            <a:ext cx="8616459" cy="11063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FE8213C0-D9AE-49AD-9EFB-E4B2229C4EB5}"/>
              </a:ext>
            </a:extLst>
          </p:cNvPr>
          <p:cNvSpPr txBox="1"/>
          <p:nvPr/>
        </p:nvSpPr>
        <p:spPr>
          <a:xfrm>
            <a:off x="-10984" y="19470368"/>
            <a:ext cx="8343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ETAPA 4: Agrega servicios de construcción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61938A10-1CA9-4EFD-81BE-66ED15F95403}"/>
              </a:ext>
            </a:extLst>
          </p:cNvPr>
          <p:cNvSpPr txBox="1"/>
          <p:nvPr/>
        </p:nvSpPr>
        <p:spPr>
          <a:xfrm>
            <a:off x="123092" y="20433322"/>
            <a:ext cx="91439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Radier (materiales y mano de obra)         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$2.380.000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Pilotes (mano de obra)                               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$892.000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Armado kit básico                                       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$1.368.000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Armado kit básico + adicionales comprados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 $3.082.000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Electricidad (materiales y mano de obra)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$785.000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4"/>
                </a:solidFill>
              </a:rPr>
              <a:t>Gasfitería (materiales y mano de obra)                                                                            </a:t>
            </a:r>
            <a:r>
              <a:rPr lang="es-CL" b="1" dirty="0">
                <a:solidFill>
                  <a:srgbClr val="FFFF00"/>
                </a:solidFill>
              </a:rPr>
              <a:t>$535.000</a:t>
            </a:r>
          </a:p>
          <a:p>
            <a:r>
              <a:rPr lang="es-CL" dirty="0">
                <a:solidFill>
                  <a:schemeClr val="accent4"/>
                </a:solidFill>
              </a:rPr>
              <a:t>                         </a:t>
            </a:r>
          </a:p>
        </p:txBody>
      </p:sp>
      <p:sp>
        <p:nvSpPr>
          <p:cNvPr id="42" name="Diagrama de flujo: proceso 41">
            <a:extLst>
              <a:ext uri="{FF2B5EF4-FFF2-40B4-BE49-F238E27FC236}">
                <a16:creationId xmlns:a16="http://schemas.microsoft.com/office/drawing/2014/main" id="{9827E814-BC5C-4317-80FB-624636BB267B}"/>
              </a:ext>
            </a:extLst>
          </p:cNvPr>
          <p:cNvSpPr/>
          <p:nvPr/>
        </p:nvSpPr>
        <p:spPr>
          <a:xfrm>
            <a:off x="325312" y="22464647"/>
            <a:ext cx="8616459" cy="14879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15998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</TotalTime>
  <Words>472</Words>
  <Application>Microsoft Office PowerPoint</Application>
  <PresentationFormat>Presentación en pantalla (4:3)</PresentationFormat>
  <Paragraphs>78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Bauhaus 93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betshabeth ampuero</dc:creator>
  <cp:lastModifiedBy>betshabeth ampuero</cp:lastModifiedBy>
  <cp:revision>16</cp:revision>
  <dcterms:created xsi:type="dcterms:W3CDTF">2019-11-29T01:58:55Z</dcterms:created>
  <dcterms:modified xsi:type="dcterms:W3CDTF">2019-11-29T04:30:45Z</dcterms:modified>
</cp:coreProperties>
</file>